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</p:sldIdLst>
  <p:notesMasterIdLst>
    <p:notesMasterId r:id="rId3"/>
  </p:notesMasterIdLst>
  <p:sldSz cx="14630400" cy="20680698"/>
  <p:notesSz cx="20680698" cy="14630400"/>
  <p:embeddedFontLst>
    <p:embeddedFont>
      <p:font typeface="Raleway"/>
      <p:regular r:id="rId8"/>
    </p:embeddedFont>
    <p:embeddedFont>
      <p:font typeface="Raleway"/>
      <p:regular r:id="rId9"/>
    </p:embeddedFont>
    <p:embeddedFont>
      <p:font typeface="Raleway"/>
      <p:regular r:id="rId10"/>
    </p:embeddedFont>
    <p:embeddedFont>
      <p:font typeface="Raleway"/>
      <p:regular r:id="rId11"/>
    </p:embeddedFont>
    <p:embeddedFont>
      <p:font typeface="Roboto"/>
      <p:regular r:id="rId12"/>
    </p:embeddedFont>
    <p:embeddedFont>
      <p:font typeface="Roboto"/>
      <p:regular r:id="rId13"/>
    </p:embeddedFont>
    <p:embeddedFont>
      <p:font typeface="Roboto"/>
      <p:regular r:id="rId14"/>
    </p:embeddedFont>
    <p:embeddedFont>
      <p:font typeface="Roboto"/>
      <p:regular r:id="rId15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font" Target="fonts/font1.fntdata"/><Relationship Id="rId9" Type="http://schemas.openxmlformats.org/officeDocument/2006/relationships/font" Target="fonts/font2.fntdata"/><Relationship Id="rId10" Type="http://schemas.openxmlformats.org/officeDocument/2006/relationships/font" Target="fonts/font3.fntdata"/><Relationship Id="rId11" Type="http://schemas.openxmlformats.org/officeDocument/2006/relationships/font" Target="fonts/font4.fntdata"/><Relationship Id="rId12" Type="http://schemas.openxmlformats.org/officeDocument/2006/relationships/font" Target="fonts/font5.fntdata"/><Relationship Id="rId13" Type="http://schemas.openxmlformats.org/officeDocument/2006/relationships/font" Target="fonts/font6.fntdata"/><Relationship Id="rId14" Type="http://schemas.openxmlformats.org/officeDocument/2006/relationships/font" Target="fonts/font7.fntdata"/><Relationship Id="rId15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281" cy="20680698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281" cy="20680698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image" Target="../media/image-1-5.png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281" cy="2068069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281" cy="20680698"/>
          </a:xfrm>
          <a:prstGeom prst="rect">
            <a:avLst/>
          </a:prstGeom>
          <a:solidFill>
            <a:srgbClr val="FFFFFF">
              <a:alpha val="8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884992" y="695326"/>
            <a:ext cx="12126992" cy="7902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6200"/>
              </a:lnSpc>
              <a:buNone/>
            </a:pPr>
            <a:r>
              <a:rPr lang="en-US" sz="49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Guerra e Pace: Una Sfida Contemporanea</a:t>
            </a:r>
            <a:endParaRPr lang="en-US" sz="4950" dirty="0"/>
          </a:p>
        </p:txBody>
      </p:sp>
      <p:sp>
        <p:nvSpPr>
          <p:cNvPr id="5" name="Text 2"/>
          <p:cNvSpPr/>
          <p:nvPr/>
        </p:nvSpPr>
        <p:spPr>
          <a:xfrm>
            <a:off x="884992" y="1864758"/>
            <a:ext cx="12860298" cy="20228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150"/>
              </a:lnSpc>
              <a:buNone/>
            </a:pPr>
            <a:r>
              <a:rPr lang="en-US" sz="19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La guerra continua a segnare il nostro tempo: conflitti come quello tra Russia e Ucraina, o tra Israele e Palestina, mostrano quanto la violenza sia ancora presente e devastante. Le cause sono molteplici: politiche, economiche, religiose, e spesso nascondono interessi nascosti dietro motivazioni apparenti. Oggi più che mai, la pace non è solo un desiderio, ma una necessità urgente per fermare la sofferenza di milioni di persone innocenti e per costruire un futuro migliore.</a:t>
            </a:r>
            <a:endParaRPr lang="en-US" sz="1950" dirty="0"/>
          </a:p>
        </p:txBody>
      </p:sp>
      <p:sp>
        <p:nvSpPr>
          <p:cNvPr id="6" name="Text 3"/>
          <p:cNvSpPr/>
          <p:nvPr/>
        </p:nvSpPr>
        <p:spPr>
          <a:xfrm>
            <a:off x="884992" y="4172073"/>
            <a:ext cx="12860298" cy="12137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150"/>
              </a:lnSpc>
              <a:buNone/>
            </a:pPr>
            <a:r>
              <a:rPr lang="en-US" sz="19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Papa Leone XIV, una voce autorevole e coraggiosa nel 2025, ha ricordato che la guerra è un incubo antico travestito da modernità e che la pace richiede impegno, dialogo e responsabilità da parte di tutti. Le sue parole risuonano come un appello universale alla coscienza dell'umanità.</a:t>
            </a:r>
            <a:endParaRPr lang="en-US" sz="1950" dirty="0"/>
          </a:p>
        </p:txBody>
      </p:sp>
      <p:sp>
        <p:nvSpPr>
          <p:cNvPr id="7" name="Text 4"/>
          <p:cNvSpPr/>
          <p:nvPr/>
        </p:nvSpPr>
        <p:spPr>
          <a:xfrm>
            <a:off x="1264206" y="5954678"/>
            <a:ext cx="12481084" cy="16182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150"/>
              </a:lnSpc>
              <a:buNone/>
            </a:pPr>
            <a:r>
              <a:rPr lang="en-US" sz="19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«Non è la pace a essere un sogno, è la guerra a essere un incubo antico travestito da modernità. Moriranno i bambini – come stanno già morendo – se non sapremo fermare questa spirale di violenza. La pace è possibile solo se fondata su verità, giustizia, amore e libertà. Dobbiamo scegliere la via del dialogo e del rispetto reciproco, non quella delle armi e dell'odio.»</a:t>
            </a:r>
            <a:endParaRPr lang="en-US" sz="1950" dirty="0"/>
          </a:p>
        </p:txBody>
      </p:sp>
      <p:sp>
        <p:nvSpPr>
          <p:cNvPr id="8" name="Text 5"/>
          <p:cNvSpPr/>
          <p:nvPr/>
        </p:nvSpPr>
        <p:spPr>
          <a:xfrm>
            <a:off x="1264206" y="7857417"/>
            <a:ext cx="12481084" cy="4045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50"/>
              </a:lnSpc>
              <a:buNone/>
            </a:pPr>
            <a:r>
              <a:rPr lang="en-US" sz="1950" b="1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— Papa Leone XIV, 2025</a:t>
            </a:r>
            <a:endParaRPr lang="en-US" sz="1950" dirty="0"/>
          </a:p>
        </p:txBody>
      </p:sp>
      <p:sp>
        <p:nvSpPr>
          <p:cNvPr id="9" name="Shape 6"/>
          <p:cNvSpPr/>
          <p:nvPr/>
        </p:nvSpPr>
        <p:spPr>
          <a:xfrm>
            <a:off x="884992" y="5670237"/>
            <a:ext cx="30480" cy="2876195"/>
          </a:xfrm>
          <a:prstGeom prst="rect">
            <a:avLst/>
          </a:prstGeom>
          <a:solidFill>
            <a:srgbClr val="1B1B27"/>
          </a:solidFill>
          <a:ln/>
        </p:spPr>
      </p:sp>
      <p:sp>
        <p:nvSpPr>
          <p:cNvPr id="10" name="Shape 7"/>
          <p:cNvSpPr/>
          <p:nvPr/>
        </p:nvSpPr>
        <p:spPr>
          <a:xfrm>
            <a:off x="884992" y="8830873"/>
            <a:ext cx="4118253" cy="6000636"/>
          </a:xfrm>
          <a:prstGeom prst="roundRect">
            <a:avLst>
              <a:gd name="adj" fmla="val 2579"/>
            </a:avLst>
          </a:prstGeom>
          <a:solidFill>
            <a:srgbClr val="E1E1EA"/>
          </a:solidFill>
          <a:ln w="15240">
            <a:solidFill>
              <a:srgbClr val="1B1B27"/>
            </a:solidFill>
            <a:prstDash val="solid"/>
          </a:ln>
        </p:spPr>
      </p:sp>
      <p:sp>
        <p:nvSpPr>
          <p:cNvPr id="11" name="Shape 8"/>
          <p:cNvSpPr/>
          <p:nvPr/>
        </p:nvSpPr>
        <p:spPr>
          <a:xfrm>
            <a:off x="1153001" y="9098883"/>
            <a:ext cx="758547" cy="758548"/>
          </a:xfrm>
          <a:prstGeom prst="roundRect">
            <a:avLst>
              <a:gd name="adj" fmla="val 12053420"/>
            </a:avLst>
          </a:prstGeom>
          <a:solidFill>
            <a:srgbClr val="1B1B27"/>
          </a:solidFill>
          <a:ln/>
        </p:spPr>
      </p:sp>
      <p:pic>
        <p:nvPicPr>
          <p:cNvPr id="12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599" y="9264737"/>
            <a:ext cx="341352" cy="426720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1153001" y="10110201"/>
            <a:ext cx="3160990" cy="3950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24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Attività di lettura</a:t>
            </a:r>
            <a:endParaRPr lang="en-US" sz="2450" dirty="0"/>
          </a:p>
        </p:txBody>
      </p:sp>
      <p:sp>
        <p:nvSpPr>
          <p:cNvPr id="14" name="Text 10"/>
          <p:cNvSpPr/>
          <p:nvPr/>
        </p:nvSpPr>
        <p:spPr>
          <a:xfrm>
            <a:off x="1153001" y="10656936"/>
            <a:ext cx="3582233" cy="20228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150"/>
              </a:lnSpc>
              <a:buNone/>
            </a:pPr>
            <a:r>
              <a:rPr lang="en-US" sz="19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Leggi con attenzione il discorso di Papa Leone XIV. Rifletti su cosa significhi per te la pace e perché è così difficile ottenerla nel mondo di oggi.</a:t>
            </a:r>
            <a:endParaRPr lang="en-US" sz="1950" dirty="0"/>
          </a:p>
        </p:txBody>
      </p:sp>
      <p:sp>
        <p:nvSpPr>
          <p:cNvPr id="15" name="Shape 11"/>
          <p:cNvSpPr/>
          <p:nvPr/>
        </p:nvSpPr>
        <p:spPr>
          <a:xfrm>
            <a:off x="5256014" y="8830873"/>
            <a:ext cx="4118253" cy="6000636"/>
          </a:xfrm>
          <a:prstGeom prst="roundRect">
            <a:avLst>
              <a:gd name="adj" fmla="val 2579"/>
            </a:avLst>
          </a:prstGeom>
          <a:solidFill>
            <a:srgbClr val="E1E1EA"/>
          </a:solidFill>
          <a:ln w="15240">
            <a:solidFill>
              <a:srgbClr val="1B1B27"/>
            </a:solidFill>
            <a:prstDash val="solid"/>
          </a:ln>
        </p:spPr>
      </p:sp>
      <p:sp>
        <p:nvSpPr>
          <p:cNvPr id="16" name="Shape 12"/>
          <p:cNvSpPr/>
          <p:nvPr/>
        </p:nvSpPr>
        <p:spPr>
          <a:xfrm>
            <a:off x="5524024" y="9098883"/>
            <a:ext cx="758547" cy="758548"/>
          </a:xfrm>
          <a:prstGeom prst="roundRect">
            <a:avLst>
              <a:gd name="adj" fmla="val 12053420"/>
            </a:avLst>
          </a:prstGeom>
          <a:solidFill>
            <a:srgbClr val="1B1B27"/>
          </a:solidFill>
          <a:ln/>
        </p:spPr>
      </p:sp>
      <p:pic>
        <p:nvPicPr>
          <p:cNvPr id="1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621" y="9264737"/>
            <a:ext cx="341352" cy="426720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5524024" y="10110201"/>
            <a:ext cx="3356848" cy="3950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24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Domande di riflessione</a:t>
            </a:r>
            <a:endParaRPr lang="en-US" sz="2450" dirty="0"/>
          </a:p>
        </p:txBody>
      </p:sp>
      <p:sp>
        <p:nvSpPr>
          <p:cNvPr id="19" name="Text 14"/>
          <p:cNvSpPr/>
          <p:nvPr/>
        </p:nvSpPr>
        <p:spPr>
          <a:xfrm>
            <a:off x="5524024" y="10656936"/>
            <a:ext cx="3582233" cy="12137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3150"/>
              </a:lnSpc>
              <a:buSzPct val="100000"/>
              <a:buChar char="•"/>
            </a:pPr>
            <a:r>
              <a:rPr lang="en-US" sz="19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Quali sono le cause principali delle guerre contemporanee?</a:t>
            </a:r>
            <a:endParaRPr lang="en-US" sz="1950" dirty="0"/>
          </a:p>
        </p:txBody>
      </p:sp>
      <p:sp>
        <p:nvSpPr>
          <p:cNvPr id="20" name="Text 15"/>
          <p:cNvSpPr/>
          <p:nvPr/>
        </p:nvSpPr>
        <p:spPr>
          <a:xfrm>
            <a:off x="5524024" y="11959124"/>
            <a:ext cx="3582233" cy="8091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3150"/>
              </a:lnSpc>
              <a:buSzPct val="100000"/>
              <a:buChar char="•"/>
            </a:pPr>
            <a:r>
              <a:rPr lang="en-US" sz="19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Perché la pace sembra così difficile da raggiungere?</a:t>
            </a:r>
            <a:endParaRPr lang="en-US" sz="1950" dirty="0"/>
          </a:p>
        </p:txBody>
      </p:sp>
      <p:sp>
        <p:nvSpPr>
          <p:cNvPr id="21" name="Text 16"/>
          <p:cNvSpPr/>
          <p:nvPr/>
        </p:nvSpPr>
        <p:spPr>
          <a:xfrm>
            <a:off x="5524024" y="12856737"/>
            <a:ext cx="3582233" cy="8091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3150"/>
              </a:lnSpc>
              <a:buSzPct val="100000"/>
              <a:buChar char="•"/>
            </a:pPr>
            <a:r>
              <a:rPr lang="en-US" sz="19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Come possiamo contribuire a costruire la pace?</a:t>
            </a:r>
            <a:endParaRPr lang="en-US" sz="1950" dirty="0"/>
          </a:p>
        </p:txBody>
      </p:sp>
      <p:sp>
        <p:nvSpPr>
          <p:cNvPr id="22" name="Text 17"/>
          <p:cNvSpPr/>
          <p:nvPr/>
        </p:nvSpPr>
        <p:spPr>
          <a:xfrm>
            <a:off x="5524024" y="13754350"/>
            <a:ext cx="3582233" cy="8091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3150"/>
              </a:lnSpc>
              <a:buSzPct val="100000"/>
              <a:buChar char="•"/>
            </a:pPr>
            <a:r>
              <a:rPr lang="en-US" sz="19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Cosa ti colpisce di più nel discorso?</a:t>
            </a:r>
            <a:endParaRPr lang="en-US" sz="1950" dirty="0"/>
          </a:p>
        </p:txBody>
      </p:sp>
      <p:sp>
        <p:nvSpPr>
          <p:cNvPr id="23" name="Shape 18"/>
          <p:cNvSpPr/>
          <p:nvPr/>
        </p:nvSpPr>
        <p:spPr>
          <a:xfrm>
            <a:off x="9627037" y="8830873"/>
            <a:ext cx="4118253" cy="6000636"/>
          </a:xfrm>
          <a:prstGeom prst="roundRect">
            <a:avLst>
              <a:gd name="adj" fmla="val 2579"/>
            </a:avLst>
          </a:prstGeom>
          <a:solidFill>
            <a:srgbClr val="E1E1EA"/>
          </a:solidFill>
          <a:ln w="15240">
            <a:solidFill>
              <a:srgbClr val="1B1B27"/>
            </a:solidFill>
            <a:prstDash val="solid"/>
          </a:ln>
        </p:spPr>
      </p:sp>
      <p:sp>
        <p:nvSpPr>
          <p:cNvPr id="24" name="Shape 19"/>
          <p:cNvSpPr/>
          <p:nvPr/>
        </p:nvSpPr>
        <p:spPr>
          <a:xfrm>
            <a:off x="9895046" y="9098883"/>
            <a:ext cx="758547" cy="758548"/>
          </a:xfrm>
          <a:prstGeom prst="roundRect">
            <a:avLst>
              <a:gd name="adj" fmla="val 12053420"/>
            </a:avLst>
          </a:prstGeom>
          <a:solidFill>
            <a:srgbClr val="1B1B27"/>
          </a:solidFill>
          <a:ln/>
        </p:spPr>
      </p:sp>
      <p:pic>
        <p:nvPicPr>
          <p:cNvPr id="2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3644" y="9264737"/>
            <a:ext cx="341352" cy="426720"/>
          </a:xfrm>
          <a:prstGeom prst="rect">
            <a:avLst/>
          </a:prstGeom>
        </p:spPr>
      </p:pic>
      <p:sp>
        <p:nvSpPr>
          <p:cNvPr id="26" name="Text 20"/>
          <p:cNvSpPr/>
          <p:nvPr/>
        </p:nvSpPr>
        <p:spPr>
          <a:xfrm>
            <a:off x="9895046" y="10110201"/>
            <a:ext cx="3160990" cy="3950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24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Attività di scrittura</a:t>
            </a:r>
            <a:endParaRPr lang="en-US" sz="2450" dirty="0"/>
          </a:p>
        </p:txBody>
      </p:sp>
      <p:sp>
        <p:nvSpPr>
          <p:cNvPr id="27" name="Text 21"/>
          <p:cNvSpPr/>
          <p:nvPr/>
        </p:nvSpPr>
        <p:spPr>
          <a:xfrm>
            <a:off x="9895046" y="10656936"/>
            <a:ext cx="3582233" cy="24274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150"/>
              </a:lnSpc>
              <a:buNone/>
            </a:pPr>
            <a:r>
              <a:rPr lang="en-US" sz="19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Scrivi un breve testo (circa 100 parole) in cui esprimi il tuo pensiero personale sulla pace: cosa significa per te e cosa vorresti vedere cambiare nel mondo per vivere in pace.</a:t>
            </a:r>
            <a:endParaRPr lang="en-US" sz="1950" dirty="0"/>
          </a:p>
        </p:txBody>
      </p:sp>
      <p:sp>
        <p:nvSpPr>
          <p:cNvPr id="28" name="Shape 22"/>
          <p:cNvSpPr/>
          <p:nvPr/>
        </p:nvSpPr>
        <p:spPr>
          <a:xfrm>
            <a:off x="884992" y="15084279"/>
            <a:ext cx="12860298" cy="2903223"/>
          </a:xfrm>
          <a:prstGeom prst="roundRect">
            <a:avLst>
              <a:gd name="adj" fmla="val 3658"/>
            </a:avLst>
          </a:prstGeom>
          <a:solidFill>
            <a:srgbClr val="E1E1EA"/>
          </a:solidFill>
          <a:ln w="15240">
            <a:solidFill>
              <a:srgbClr val="1B1B27"/>
            </a:solidFill>
            <a:prstDash val="solid"/>
          </a:ln>
        </p:spPr>
      </p:sp>
      <p:sp>
        <p:nvSpPr>
          <p:cNvPr id="29" name="Shape 23"/>
          <p:cNvSpPr/>
          <p:nvPr/>
        </p:nvSpPr>
        <p:spPr>
          <a:xfrm>
            <a:off x="1153001" y="15352289"/>
            <a:ext cx="758547" cy="758548"/>
          </a:xfrm>
          <a:prstGeom prst="roundRect">
            <a:avLst>
              <a:gd name="adj" fmla="val 12053420"/>
            </a:avLst>
          </a:prstGeom>
          <a:solidFill>
            <a:srgbClr val="1B1B27"/>
          </a:solidFill>
          <a:ln/>
        </p:spPr>
      </p:sp>
      <p:pic>
        <p:nvPicPr>
          <p:cNvPr id="30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1599" y="15518144"/>
            <a:ext cx="341352" cy="426720"/>
          </a:xfrm>
          <a:prstGeom prst="rect">
            <a:avLst/>
          </a:prstGeom>
        </p:spPr>
      </p:pic>
      <p:sp>
        <p:nvSpPr>
          <p:cNvPr id="31" name="Text 24"/>
          <p:cNvSpPr/>
          <p:nvPr/>
        </p:nvSpPr>
        <p:spPr>
          <a:xfrm>
            <a:off x="1153001" y="16363607"/>
            <a:ext cx="5100757" cy="3950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24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Attività creativa - Albero della Pace</a:t>
            </a:r>
            <a:endParaRPr lang="en-US" sz="2450" dirty="0"/>
          </a:p>
        </p:txBody>
      </p:sp>
      <p:sp>
        <p:nvSpPr>
          <p:cNvPr id="32" name="Text 25"/>
          <p:cNvSpPr/>
          <p:nvPr/>
        </p:nvSpPr>
        <p:spPr>
          <a:xfrm>
            <a:off x="1153001" y="16910343"/>
            <a:ext cx="12324278" cy="8091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150"/>
              </a:lnSpc>
              <a:buNone/>
            </a:pPr>
            <a:r>
              <a:rPr lang="en-US" sz="19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Gli studenti devono creare fisicamente un albero della pace con foglie che rappresentano i valori importanti per la pace (come rispetto, dialogo, giustizia, amore, libertà, etc.).</a:t>
            </a:r>
            <a:endParaRPr lang="en-US" sz="19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Slide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2025-10-12T21:16:38Z</dcterms:created>
  <dcterms:modified xsi:type="dcterms:W3CDTF">2025-10-12T21:16:38Z</dcterms:modified>
</cp:coreProperties>
</file>