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5" r:id="rId2"/>
  </p:sldMasterIdLst>
  <p:notesMasterIdLst>
    <p:notesMasterId r:id="rId7"/>
  </p:notesMasterIdLst>
  <p:sldIdLst>
    <p:sldId id="256" r:id="rId3"/>
    <p:sldId id="257" r:id="rId4"/>
    <p:sldId id="258" r:id="rId5"/>
    <p:sldId id="260" r:id="rId6"/>
  </p:sldIdLst>
  <p:sldSz cx="14630400" cy="8229600"/>
  <p:notesSz cx="8229600" cy="14630400"/>
  <p:embeddedFontLst>
    <p:embeddedFont>
      <p:font typeface="Alexandria Semi Bold" panose="020B0604020202020204" charset="-78"/>
      <p:regular r:id="rId8"/>
    </p:embeddedFont>
    <p:embeddedFont>
      <p:font typeface="Raleway" pitchFamily="2" charset="0"/>
      <p:regular r:id="rId9"/>
    </p:embeddedFont>
    <p:embeddedFont>
      <p:font typeface="Roboto" panose="02000000000000000000" pitchFamily="2" charset="0"/>
      <p:regular r:id="rId10"/>
      <p:bold r:id="rId11"/>
    </p:embeddedFont>
    <p:embeddedFont>
      <p:font typeface="Sora Light" panose="020B0604020202020204" charset="0"/>
      <p:regular r:id="rId12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0" d="100"/>
          <a:sy n="50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223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4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" y="0"/>
            <a:ext cx="14630281" cy="8229733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1" y="0"/>
            <a:ext cx="14630281" cy="8229733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68726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47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hf sldNum="0" hdr="0" ftr="0" dt="0"/>
  <p:txStyles>
    <p:titleStyle>
      <a:lvl1pPr algn="ctr" defTabSz="363840" rtl="0" eaLnBrk="1" latinLnBrk="0" hangingPunct="1">
        <a:spcBef>
          <a:spcPct val="0"/>
        </a:spcBef>
        <a:buNone/>
        <a:defRPr sz="17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440" indent="-136440" algn="l" defTabSz="363840" rtl="0" eaLnBrk="1" latinLnBrk="0" hangingPunct="1">
        <a:spcBef>
          <a:spcPct val="20000"/>
        </a:spcBef>
        <a:buFont typeface="Arial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295620" indent="-113700" algn="l" defTabSz="363840" rtl="0" eaLnBrk="1" latinLnBrk="0" hangingPunct="1">
        <a:spcBef>
          <a:spcPct val="20000"/>
        </a:spcBef>
        <a:buFont typeface="Arial" pitchFamily="34" charset="0"/>
        <a:buChar char="–"/>
        <a:defRPr sz="1114" kern="1200">
          <a:solidFill>
            <a:schemeClr val="tx1"/>
          </a:solidFill>
          <a:latin typeface="+mn-lt"/>
          <a:ea typeface="+mn-ea"/>
          <a:cs typeface="+mn-cs"/>
        </a:defRPr>
      </a:lvl2pPr>
      <a:lvl3pPr marL="454800" indent="-90960" algn="l" defTabSz="363840" rtl="0" eaLnBrk="1" latinLnBrk="0" hangingPunct="1">
        <a:spcBef>
          <a:spcPct val="20000"/>
        </a:spcBef>
        <a:buFont typeface="Arial" pitchFamily="34" charset="0"/>
        <a:buChar char="•"/>
        <a:defRPr sz="955" kern="1200">
          <a:solidFill>
            <a:schemeClr val="tx1"/>
          </a:solidFill>
          <a:latin typeface="+mn-lt"/>
          <a:ea typeface="+mn-ea"/>
          <a:cs typeface="+mn-cs"/>
        </a:defRPr>
      </a:lvl3pPr>
      <a:lvl4pPr marL="636720" indent="-90960" algn="l" defTabSz="363840" rtl="0" eaLnBrk="1" latinLnBrk="0" hangingPunct="1">
        <a:spcBef>
          <a:spcPct val="20000"/>
        </a:spcBef>
        <a:buFont typeface="Arial" pitchFamily="34" charset="0"/>
        <a:buChar char="–"/>
        <a:defRPr sz="796" kern="1200">
          <a:solidFill>
            <a:schemeClr val="tx1"/>
          </a:solidFill>
          <a:latin typeface="+mn-lt"/>
          <a:ea typeface="+mn-ea"/>
          <a:cs typeface="+mn-cs"/>
        </a:defRPr>
      </a:lvl4pPr>
      <a:lvl5pPr marL="818639" indent="-90960" algn="l" defTabSz="363840" rtl="0" eaLnBrk="1" latinLnBrk="0" hangingPunct="1">
        <a:spcBef>
          <a:spcPct val="20000"/>
        </a:spcBef>
        <a:buFont typeface="Arial" pitchFamily="34" charset="0"/>
        <a:buChar char="»"/>
        <a:defRPr sz="796" kern="1200">
          <a:solidFill>
            <a:schemeClr val="tx1"/>
          </a:solidFill>
          <a:latin typeface="+mn-lt"/>
          <a:ea typeface="+mn-ea"/>
          <a:cs typeface="+mn-cs"/>
        </a:defRPr>
      </a:lvl5pPr>
      <a:lvl6pPr marL="1000559" indent="-90960" algn="l" defTabSz="363840" rtl="0" eaLnBrk="1" latinLnBrk="0" hangingPunct="1">
        <a:spcBef>
          <a:spcPct val="20000"/>
        </a:spcBef>
        <a:buFont typeface="Arial" pitchFamily="34" charset="0"/>
        <a:buChar char="•"/>
        <a:defRPr sz="796" kern="1200">
          <a:solidFill>
            <a:schemeClr val="tx1"/>
          </a:solidFill>
          <a:latin typeface="+mn-lt"/>
          <a:ea typeface="+mn-ea"/>
          <a:cs typeface="+mn-cs"/>
        </a:defRPr>
      </a:lvl6pPr>
      <a:lvl7pPr marL="1182479" indent="-90960" algn="l" defTabSz="363840" rtl="0" eaLnBrk="1" latinLnBrk="0" hangingPunct="1">
        <a:spcBef>
          <a:spcPct val="20000"/>
        </a:spcBef>
        <a:buFont typeface="Arial" pitchFamily="34" charset="0"/>
        <a:buChar char="•"/>
        <a:defRPr sz="796" kern="1200">
          <a:solidFill>
            <a:schemeClr val="tx1"/>
          </a:solidFill>
          <a:latin typeface="+mn-lt"/>
          <a:ea typeface="+mn-ea"/>
          <a:cs typeface="+mn-cs"/>
        </a:defRPr>
      </a:lvl7pPr>
      <a:lvl8pPr marL="1364399" indent="-90960" algn="l" defTabSz="363840" rtl="0" eaLnBrk="1" latinLnBrk="0" hangingPunct="1">
        <a:spcBef>
          <a:spcPct val="20000"/>
        </a:spcBef>
        <a:buFont typeface="Arial" pitchFamily="34" charset="0"/>
        <a:buChar char="•"/>
        <a:defRPr sz="796" kern="1200">
          <a:solidFill>
            <a:schemeClr val="tx1"/>
          </a:solidFill>
          <a:latin typeface="+mn-lt"/>
          <a:ea typeface="+mn-ea"/>
          <a:cs typeface="+mn-cs"/>
        </a:defRPr>
      </a:lvl8pPr>
      <a:lvl9pPr marL="1546319" indent="-90960" algn="l" defTabSz="363840" rtl="0" eaLnBrk="1" latinLnBrk="0" hangingPunct="1">
        <a:spcBef>
          <a:spcPct val="20000"/>
        </a:spcBef>
        <a:buFont typeface="Arial" pitchFamily="34" charset="0"/>
        <a:buChar char="•"/>
        <a:defRPr sz="7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3840" rtl="0" eaLnBrk="1" latinLnBrk="0" hangingPunct="1">
        <a:defRPr sz="716" kern="1200">
          <a:solidFill>
            <a:schemeClr val="tx1"/>
          </a:solidFill>
          <a:latin typeface="+mn-lt"/>
          <a:ea typeface="+mn-ea"/>
          <a:cs typeface="+mn-cs"/>
        </a:defRPr>
      </a:lvl1pPr>
      <a:lvl2pPr marL="181920" algn="l" defTabSz="363840" rtl="0" eaLnBrk="1" latinLnBrk="0" hangingPunct="1">
        <a:defRPr sz="716" kern="1200">
          <a:solidFill>
            <a:schemeClr val="tx1"/>
          </a:solidFill>
          <a:latin typeface="+mn-lt"/>
          <a:ea typeface="+mn-ea"/>
          <a:cs typeface="+mn-cs"/>
        </a:defRPr>
      </a:lvl2pPr>
      <a:lvl3pPr marL="363840" algn="l" defTabSz="363840" rtl="0" eaLnBrk="1" latinLnBrk="0" hangingPunct="1">
        <a:defRPr sz="716" kern="1200">
          <a:solidFill>
            <a:schemeClr val="tx1"/>
          </a:solidFill>
          <a:latin typeface="+mn-lt"/>
          <a:ea typeface="+mn-ea"/>
          <a:cs typeface="+mn-cs"/>
        </a:defRPr>
      </a:lvl3pPr>
      <a:lvl4pPr marL="545760" algn="l" defTabSz="363840" rtl="0" eaLnBrk="1" latinLnBrk="0" hangingPunct="1">
        <a:defRPr sz="716" kern="1200">
          <a:solidFill>
            <a:schemeClr val="tx1"/>
          </a:solidFill>
          <a:latin typeface="+mn-lt"/>
          <a:ea typeface="+mn-ea"/>
          <a:cs typeface="+mn-cs"/>
        </a:defRPr>
      </a:lvl4pPr>
      <a:lvl5pPr marL="727680" algn="l" defTabSz="363840" rtl="0" eaLnBrk="1" latinLnBrk="0" hangingPunct="1">
        <a:defRPr sz="716" kern="1200">
          <a:solidFill>
            <a:schemeClr val="tx1"/>
          </a:solidFill>
          <a:latin typeface="+mn-lt"/>
          <a:ea typeface="+mn-ea"/>
          <a:cs typeface="+mn-cs"/>
        </a:defRPr>
      </a:lvl5pPr>
      <a:lvl6pPr marL="909599" algn="l" defTabSz="363840" rtl="0" eaLnBrk="1" latinLnBrk="0" hangingPunct="1">
        <a:defRPr sz="716" kern="1200">
          <a:solidFill>
            <a:schemeClr val="tx1"/>
          </a:solidFill>
          <a:latin typeface="+mn-lt"/>
          <a:ea typeface="+mn-ea"/>
          <a:cs typeface="+mn-cs"/>
        </a:defRPr>
      </a:lvl6pPr>
      <a:lvl7pPr marL="1091519" algn="l" defTabSz="363840" rtl="0" eaLnBrk="1" latinLnBrk="0" hangingPunct="1">
        <a:defRPr sz="716" kern="1200">
          <a:solidFill>
            <a:schemeClr val="tx1"/>
          </a:solidFill>
          <a:latin typeface="+mn-lt"/>
          <a:ea typeface="+mn-ea"/>
          <a:cs typeface="+mn-cs"/>
        </a:defRPr>
      </a:lvl7pPr>
      <a:lvl8pPr marL="1273439" algn="l" defTabSz="363840" rtl="0" eaLnBrk="1" latinLnBrk="0" hangingPunct="1">
        <a:defRPr sz="716" kern="1200">
          <a:solidFill>
            <a:schemeClr val="tx1"/>
          </a:solidFill>
          <a:latin typeface="+mn-lt"/>
          <a:ea typeface="+mn-ea"/>
          <a:cs typeface="+mn-cs"/>
        </a:defRPr>
      </a:lvl8pPr>
      <a:lvl9pPr marL="1455359" algn="l" defTabSz="363840" rtl="0" eaLnBrk="1" latinLnBrk="0" hangingPunct="1">
        <a:defRPr sz="7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treccani.it/enciclopedia/martin-luther-k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aicultura.it/storia/articoli/2019/01/Mahatma-Gandhi-e-la-non-violenza-8e8c8c8e-f5e5-4b8f-9f5e-8c8e8c8e8c8e.htm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2735342"/>
            <a:ext cx="5859185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Pace e Non Violenza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58309" y="3772972"/>
            <a:ext cx="4975027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Un'Ora di Educazione Civica Attiva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58309" y="4454128"/>
            <a:ext cx="762738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Un viaggio attraverso le voci dei grandi leader che hanno trasformato il mondo con la forza delle idee e la resistenza pacifica. Scopriremo come le parole possano essere più potenti di qualsiasi arma.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0417" y="377428"/>
            <a:ext cx="5315307" cy="451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8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I Grandi Testimoni della Pace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80417" y="1103471"/>
            <a:ext cx="13669566" cy="2195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Tre leader straordinari che hanno dimostrato come la non violenza possa sconfiggere l'ingiustizia e trasformare intere nazioni. Le loro parole continuano a ispirarci oggi.</a:t>
            </a:r>
            <a:endParaRPr lang="en-US" sz="10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17" y="1477447"/>
            <a:ext cx="4442103" cy="444210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80417" y="6056828"/>
            <a:ext cx="1806416" cy="2257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Mahatma Gandhi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80417" y="6364843"/>
            <a:ext cx="4442103" cy="2195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India, 1869-1948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480417" y="6666667"/>
            <a:ext cx="4442103" cy="658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Leader dell'indipendenza indiana attraverso la resistenza non violenta. Ha dimostrato che la </a:t>
            </a:r>
            <a:r>
              <a:rPr lang="en-US" sz="1050" dirty="0">
                <a:solidFill>
                  <a:srgbClr val="3B3535"/>
                </a:solidFill>
                <a:highlight>
                  <a:srgbClr val="D3DCF6"/>
                </a:highlight>
                <a:latin typeface="Sora Light" pitchFamily="34" charset="0"/>
                <a:ea typeface="Sora Light" pitchFamily="34" charset="-122"/>
                <a:cs typeface="Sora Light" pitchFamily="34" charset="-120"/>
              </a:rPr>
              <a:t>disobbedienza civile pacifica</a:t>
            </a:r>
            <a:r>
              <a:rPr lang="en-US" sz="10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può sconfiggere un impero.</a:t>
            </a:r>
            <a:endParaRPr lang="en-US" sz="10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089" y="1477447"/>
            <a:ext cx="4442103" cy="444210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094089" y="6056828"/>
            <a:ext cx="1988225" cy="2257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Martin Luther King Jr.</a:t>
            </a:r>
            <a:endParaRPr lang="en-US" sz="1400" dirty="0"/>
          </a:p>
        </p:txBody>
      </p:sp>
      <p:sp>
        <p:nvSpPr>
          <p:cNvPr id="10" name="Text 6"/>
          <p:cNvSpPr/>
          <p:nvPr/>
        </p:nvSpPr>
        <p:spPr>
          <a:xfrm>
            <a:off x="5094089" y="6364843"/>
            <a:ext cx="4442103" cy="2195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USA, 1929-1968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5094089" y="6666667"/>
            <a:ext cx="4442103" cy="658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Pastore battista e leader del movimento per i diritti civili. Ha combattuto contro la segregazione razziale con </a:t>
            </a:r>
            <a:r>
              <a:rPr lang="en-US" sz="1050" dirty="0">
                <a:solidFill>
                  <a:srgbClr val="3B3535"/>
                </a:solidFill>
                <a:highlight>
                  <a:srgbClr val="D3DCF6"/>
                </a:highlight>
                <a:latin typeface="Sora Light" pitchFamily="34" charset="0"/>
                <a:ea typeface="Sora Light" pitchFamily="34" charset="-122"/>
                <a:cs typeface="Sora Light" pitchFamily="34" charset="-120"/>
              </a:rPr>
              <a:t>amore e non violenza</a:t>
            </a:r>
            <a:r>
              <a:rPr lang="en-US" sz="10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</a:t>
            </a:r>
            <a:endParaRPr lang="en-US" sz="105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7761" y="1477447"/>
            <a:ext cx="4442103" cy="444210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707761" y="6056828"/>
            <a:ext cx="1806416" cy="2257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Nelson Mandela</a:t>
            </a:r>
            <a:endParaRPr lang="en-US" sz="1400" dirty="0"/>
          </a:p>
        </p:txBody>
      </p:sp>
      <p:sp>
        <p:nvSpPr>
          <p:cNvPr id="14" name="Text 9"/>
          <p:cNvSpPr/>
          <p:nvPr/>
        </p:nvSpPr>
        <p:spPr>
          <a:xfrm>
            <a:off x="9707761" y="6364843"/>
            <a:ext cx="4442103" cy="2195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Sudafrica, 1918-2013</a:t>
            </a:r>
            <a:endParaRPr lang="en-US" sz="1050" dirty="0"/>
          </a:p>
        </p:txBody>
      </p:sp>
      <p:sp>
        <p:nvSpPr>
          <p:cNvPr id="15" name="Text 10"/>
          <p:cNvSpPr/>
          <p:nvPr/>
        </p:nvSpPr>
        <p:spPr>
          <a:xfrm>
            <a:off x="9707761" y="6666667"/>
            <a:ext cx="4442103" cy="4391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Primo presidente nero del Sudafrica dopo 27 anni di prigionia. Ha scelto la </a:t>
            </a:r>
            <a:r>
              <a:rPr lang="en-US" sz="1050" dirty="0">
                <a:solidFill>
                  <a:srgbClr val="3B3535"/>
                </a:solidFill>
                <a:highlight>
                  <a:srgbClr val="D3DCF6"/>
                </a:highlight>
                <a:latin typeface="Sora Light" pitchFamily="34" charset="0"/>
                <a:ea typeface="Sora Light" pitchFamily="34" charset="-122"/>
                <a:cs typeface="Sora Light" pitchFamily="34" charset="-120"/>
              </a:rPr>
              <a:t>riconciliazione invece della vendetta</a:t>
            </a:r>
            <a:r>
              <a:rPr lang="en-US" sz="10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</a:t>
            </a:r>
            <a:endParaRPr lang="en-US" sz="1050" dirty="0"/>
          </a:p>
        </p:txBody>
      </p:sp>
      <p:sp>
        <p:nvSpPr>
          <p:cNvPr id="16" name="Text 11"/>
          <p:cNvSpPr/>
          <p:nvPr/>
        </p:nvSpPr>
        <p:spPr>
          <a:xfrm>
            <a:off x="480417" y="7617023"/>
            <a:ext cx="2644140" cy="2333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🔗</a:t>
            </a:r>
            <a:r>
              <a:rPr lang="en-US" sz="14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Approfondimento Gandhi</a:t>
            </a:r>
            <a:endParaRPr lang="en-US" sz="1400" dirty="0"/>
          </a:p>
        </p:txBody>
      </p:sp>
      <p:sp>
        <p:nvSpPr>
          <p:cNvPr id="17" name="Text 12"/>
          <p:cNvSpPr/>
          <p:nvPr/>
        </p:nvSpPr>
        <p:spPr>
          <a:xfrm>
            <a:off x="480417" y="7987665"/>
            <a:ext cx="4286607" cy="2195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u="sng" dirty="0">
                <a:solidFill>
                  <a:srgbClr val="1A2D7A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RAI Cultura - Gandhi</a:t>
            </a:r>
            <a:endParaRPr lang="en-US" sz="1050" dirty="0"/>
          </a:p>
        </p:txBody>
      </p:sp>
      <p:sp>
        <p:nvSpPr>
          <p:cNvPr id="18" name="Text 13"/>
          <p:cNvSpPr/>
          <p:nvPr/>
        </p:nvSpPr>
        <p:spPr>
          <a:xfrm>
            <a:off x="5109448" y="7617023"/>
            <a:ext cx="2406015" cy="2333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🔗</a:t>
            </a:r>
            <a:r>
              <a:rPr lang="en-US" sz="14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Approfondimento King</a:t>
            </a:r>
            <a:endParaRPr lang="en-US" sz="1400" dirty="0"/>
          </a:p>
        </p:txBody>
      </p:sp>
      <p:sp>
        <p:nvSpPr>
          <p:cNvPr id="19" name="Text 14"/>
          <p:cNvSpPr/>
          <p:nvPr/>
        </p:nvSpPr>
        <p:spPr>
          <a:xfrm>
            <a:off x="5109448" y="7987665"/>
            <a:ext cx="4286607" cy="2195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u="sng" dirty="0">
                <a:solidFill>
                  <a:srgbClr val="1A2D7A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Treccani - Martin Luther King</a:t>
            </a:r>
            <a:endParaRPr lang="en-US" sz="1050" dirty="0"/>
          </a:p>
        </p:txBody>
      </p:sp>
      <p:sp>
        <p:nvSpPr>
          <p:cNvPr id="20" name="Text 15"/>
          <p:cNvSpPr/>
          <p:nvPr/>
        </p:nvSpPr>
        <p:spPr>
          <a:xfrm>
            <a:off x="9738479" y="7617023"/>
            <a:ext cx="2774752" cy="2333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🔗</a:t>
            </a:r>
            <a:r>
              <a:rPr lang="en-US" sz="14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Approfondimento Mandela</a:t>
            </a:r>
            <a:endParaRPr lang="en-US" sz="1400" dirty="0"/>
          </a:p>
        </p:txBody>
      </p:sp>
      <p:sp>
        <p:nvSpPr>
          <p:cNvPr id="21" name="Text 16"/>
          <p:cNvSpPr/>
          <p:nvPr/>
        </p:nvSpPr>
        <p:spPr>
          <a:xfrm>
            <a:off x="9738479" y="7987665"/>
            <a:ext cx="4426625" cy="2195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Focus Storia - Mandela</a:t>
            </a: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1133" y="626150"/>
            <a:ext cx="6259354" cy="4616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9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Le Parole che Cambiano il Mondo</a:t>
            </a:r>
            <a:endParaRPr lang="en-US" sz="2900" dirty="0"/>
          </a:p>
        </p:txBody>
      </p:sp>
      <p:sp>
        <p:nvSpPr>
          <p:cNvPr id="3" name="Text 1"/>
          <p:cNvSpPr/>
          <p:nvPr/>
        </p:nvSpPr>
        <p:spPr>
          <a:xfrm>
            <a:off x="491133" y="1368385"/>
            <a:ext cx="13648134" cy="2245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Analizziamo insieme tre testi fondamentali che hanno ispirato milioni di persone nella lotta per la giustizia e la pace.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491133" y="1750814"/>
            <a:ext cx="13648134" cy="1531144"/>
          </a:xfrm>
          <a:prstGeom prst="roundRect">
            <a:avLst>
              <a:gd name="adj" fmla="val 3850"/>
            </a:avLst>
          </a:prstGeom>
          <a:solidFill>
            <a:srgbClr val="FFFAFA"/>
          </a:solidFill>
          <a:ln w="15240">
            <a:solidFill>
              <a:srgbClr val="BBC2DC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06373" y="1766054"/>
            <a:ext cx="561380" cy="1500664"/>
          </a:xfrm>
          <a:prstGeom prst="roundRect">
            <a:avLst>
              <a:gd name="adj" fmla="val 7242"/>
            </a:avLst>
          </a:prstGeom>
          <a:solidFill>
            <a:srgbClr val="D5DCF6"/>
          </a:solidFill>
          <a:ln/>
        </p:spPr>
      </p:sp>
      <p:sp>
        <p:nvSpPr>
          <p:cNvPr id="6" name="Text 4"/>
          <p:cNvSpPr/>
          <p:nvPr/>
        </p:nvSpPr>
        <p:spPr>
          <a:xfrm>
            <a:off x="677942" y="2384822"/>
            <a:ext cx="210503" cy="263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1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1208008" y="1906310"/>
            <a:ext cx="2426494" cy="2307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Gandhi: "La Non Violenza"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1418511" y="2294930"/>
            <a:ext cx="12705517" cy="449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00" i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"La non violenza è la più grande forza a disposizione dell'umanità. È più potente della più potente arma di distruzione che l'ingegno dell'uomo possa concepire. </a:t>
            </a:r>
            <a:r>
              <a:rPr lang="en-US" sz="1100" i="1" dirty="0">
                <a:solidFill>
                  <a:srgbClr val="1A2D7A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La non violenza non è passività, ma la più alta forma di coraggio</a:t>
            </a:r>
            <a:r>
              <a:rPr lang="en-US" sz="1100" i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 Chi pratica la non violenza deve avere fede incrollabile nella bontà intrinseca dell'essere umano."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1208008" y="2294930"/>
            <a:ext cx="15240" cy="449104"/>
          </a:xfrm>
          <a:prstGeom prst="rect">
            <a:avLst/>
          </a:prstGeom>
          <a:solidFill>
            <a:srgbClr val="1A2D7A"/>
          </a:solidFill>
          <a:ln/>
        </p:spPr>
      </p:sp>
      <p:sp>
        <p:nvSpPr>
          <p:cNvPr id="10" name="Text 8"/>
          <p:cNvSpPr/>
          <p:nvPr/>
        </p:nvSpPr>
        <p:spPr>
          <a:xfrm>
            <a:off x="1208008" y="2901910"/>
            <a:ext cx="12916019" cy="2245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0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Riflessione:</a:t>
            </a:r>
            <a:r>
              <a:rPr lang="en-US" sz="11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Gandhi ci insegna che la vera forza non sta nella violenza, ma nella capacità di resistere pacificamente all'ingiustizia. La non violenza richiede più coraggio della violenza.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91133" y="3422213"/>
            <a:ext cx="13648134" cy="1531144"/>
          </a:xfrm>
          <a:prstGeom prst="roundRect">
            <a:avLst>
              <a:gd name="adj" fmla="val 3850"/>
            </a:avLst>
          </a:prstGeom>
          <a:solidFill>
            <a:srgbClr val="FFFAFA"/>
          </a:solidFill>
          <a:ln w="15240">
            <a:solidFill>
              <a:srgbClr val="BBC2DC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506373" y="3437453"/>
            <a:ext cx="561380" cy="1500664"/>
          </a:xfrm>
          <a:prstGeom prst="roundRect">
            <a:avLst>
              <a:gd name="adj" fmla="val 7242"/>
            </a:avLst>
          </a:prstGeom>
          <a:solidFill>
            <a:srgbClr val="D5DCF6"/>
          </a:solidFill>
          <a:ln/>
        </p:spPr>
      </p:sp>
      <p:sp>
        <p:nvSpPr>
          <p:cNvPr id="13" name="Text 11"/>
          <p:cNvSpPr/>
          <p:nvPr/>
        </p:nvSpPr>
        <p:spPr>
          <a:xfrm>
            <a:off x="677942" y="4056221"/>
            <a:ext cx="210503" cy="263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2</a:t>
            </a:r>
            <a:endParaRPr lang="en-US" sz="1650" dirty="0"/>
          </a:p>
        </p:txBody>
      </p:sp>
      <p:sp>
        <p:nvSpPr>
          <p:cNvPr id="14" name="Text 12"/>
          <p:cNvSpPr/>
          <p:nvPr/>
        </p:nvSpPr>
        <p:spPr>
          <a:xfrm>
            <a:off x="1208008" y="3577709"/>
            <a:ext cx="3689509" cy="2307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Martin Luther King Jr.: "I Have a Dream"</a:t>
            </a:r>
            <a:endParaRPr lang="en-US" sz="1450" dirty="0"/>
          </a:p>
        </p:txBody>
      </p:sp>
      <p:sp>
        <p:nvSpPr>
          <p:cNvPr id="15" name="Text 13"/>
          <p:cNvSpPr/>
          <p:nvPr/>
        </p:nvSpPr>
        <p:spPr>
          <a:xfrm>
            <a:off x="1418511" y="3966329"/>
            <a:ext cx="12705517" cy="449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00" i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"Ho un sogno, che un giorno questa nazione si leverà in piedi e vivrà fino in fondo il senso delle sue convinzioni: riteniamo queste verità di per sé evidenti: che tutti gli uomini sono stati creati uguali. </a:t>
            </a:r>
            <a:r>
              <a:rPr lang="en-US" sz="1100" i="1" dirty="0">
                <a:solidFill>
                  <a:srgbClr val="1A2D7A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L'oscurità non può scacciare l'oscurità: solo la luce può farlo. L'odio non può scacciare l'odio: solo l'amore può farlo</a:t>
            </a:r>
            <a:r>
              <a:rPr lang="en-US" sz="1100" i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."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1208008" y="3966329"/>
            <a:ext cx="15240" cy="449104"/>
          </a:xfrm>
          <a:prstGeom prst="rect">
            <a:avLst/>
          </a:prstGeom>
          <a:solidFill>
            <a:srgbClr val="1A2D7A"/>
          </a:solidFill>
          <a:ln/>
        </p:spPr>
      </p:sp>
      <p:sp>
        <p:nvSpPr>
          <p:cNvPr id="17" name="Text 15"/>
          <p:cNvSpPr/>
          <p:nvPr/>
        </p:nvSpPr>
        <p:spPr>
          <a:xfrm>
            <a:off x="1208008" y="4573310"/>
            <a:ext cx="12916019" cy="2245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0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Riflessione:</a:t>
            </a:r>
            <a:r>
              <a:rPr lang="en-US" sz="11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King ci ricorda che solo l'amore e la luce possono vincere l'odio e l'oscurità. La sua visione di uguaglianza continua a ispirarci oggi.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491133" y="5093613"/>
            <a:ext cx="13648134" cy="1531144"/>
          </a:xfrm>
          <a:prstGeom prst="roundRect">
            <a:avLst>
              <a:gd name="adj" fmla="val 3850"/>
            </a:avLst>
          </a:prstGeom>
          <a:solidFill>
            <a:srgbClr val="FFFAFA"/>
          </a:solidFill>
          <a:ln w="15240">
            <a:solidFill>
              <a:srgbClr val="BBC2DC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506373" y="5108853"/>
            <a:ext cx="561380" cy="1500664"/>
          </a:xfrm>
          <a:prstGeom prst="roundRect">
            <a:avLst>
              <a:gd name="adj" fmla="val 7242"/>
            </a:avLst>
          </a:prstGeom>
          <a:solidFill>
            <a:srgbClr val="D5DCF6"/>
          </a:solidFill>
          <a:ln/>
        </p:spPr>
      </p:sp>
      <p:sp>
        <p:nvSpPr>
          <p:cNvPr id="20" name="Text 18"/>
          <p:cNvSpPr/>
          <p:nvPr/>
        </p:nvSpPr>
        <p:spPr>
          <a:xfrm>
            <a:off x="677942" y="5727621"/>
            <a:ext cx="210503" cy="263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3</a:t>
            </a:r>
            <a:endParaRPr lang="en-US" sz="1650" dirty="0"/>
          </a:p>
        </p:txBody>
      </p:sp>
      <p:sp>
        <p:nvSpPr>
          <p:cNvPr id="21" name="Text 19"/>
          <p:cNvSpPr/>
          <p:nvPr/>
        </p:nvSpPr>
        <p:spPr>
          <a:xfrm>
            <a:off x="1208008" y="5249108"/>
            <a:ext cx="2714387" cy="2307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Nelson Mandela: "Il Perdono"</a:t>
            </a:r>
            <a:endParaRPr lang="en-US" sz="1450" dirty="0"/>
          </a:p>
        </p:txBody>
      </p:sp>
      <p:sp>
        <p:nvSpPr>
          <p:cNvPr id="22" name="Text 20"/>
          <p:cNvSpPr/>
          <p:nvPr/>
        </p:nvSpPr>
        <p:spPr>
          <a:xfrm>
            <a:off x="1418511" y="5637728"/>
            <a:ext cx="12705517" cy="449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00" i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"Mentre uscivo dalla prigione e camminavo verso la libertà, sapevo che se non avessi lasciato alle spalle l'amarezza e l'odio, sarei rimasto comunque in prigione. </a:t>
            </a:r>
            <a:r>
              <a:rPr lang="en-US" sz="1100" i="1" dirty="0">
                <a:solidFill>
                  <a:srgbClr val="1A2D7A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Il perdono libera l'anima, rimuove la paura</a:t>
            </a:r>
            <a:r>
              <a:rPr lang="en-US" sz="1100" i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 Per questo il perdono è un'arma così potente."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1208008" y="5637728"/>
            <a:ext cx="15240" cy="449104"/>
          </a:xfrm>
          <a:prstGeom prst="rect">
            <a:avLst/>
          </a:prstGeom>
          <a:solidFill>
            <a:srgbClr val="1A2D7A"/>
          </a:solidFill>
          <a:ln/>
        </p:spPr>
      </p:sp>
      <p:sp>
        <p:nvSpPr>
          <p:cNvPr id="24" name="Text 22"/>
          <p:cNvSpPr/>
          <p:nvPr/>
        </p:nvSpPr>
        <p:spPr>
          <a:xfrm>
            <a:off x="1208008" y="6244709"/>
            <a:ext cx="12916019" cy="2245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0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Riflessione:</a:t>
            </a:r>
            <a:r>
              <a:rPr lang="en-US" sz="11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Mandela ci mostra che il perdono non è debolezza, ma la chiave per liberarsi dalle catene dell'odio e costruire un futuro migliore insieme.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491133" y="6782633"/>
            <a:ext cx="13648134" cy="820698"/>
          </a:xfrm>
          <a:prstGeom prst="roundRect">
            <a:avLst>
              <a:gd name="adj" fmla="val 7182"/>
            </a:avLst>
          </a:prstGeom>
          <a:solidFill>
            <a:srgbClr val="C0CAF2"/>
          </a:solidFill>
          <a:ln/>
        </p:spPr>
      </p:sp>
      <p:pic>
        <p:nvPicPr>
          <p:cNvPr id="2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88" y="6995160"/>
            <a:ext cx="175379" cy="140256"/>
          </a:xfrm>
          <a:prstGeom prst="rect">
            <a:avLst/>
          </a:prstGeom>
        </p:spPr>
      </p:pic>
      <p:sp>
        <p:nvSpPr>
          <p:cNvPr id="27" name="Text 24"/>
          <p:cNvSpPr/>
          <p:nvPr/>
        </p:nvSpPr>
        <p:spPr>
          <a:xfrm>
            <a:off x="947023" y="6957893"/>
            <a:ext cx="13051988" cy="449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💡</a:t>
            </a:r>
            <a:r>
              <a:rPr lang="en-US" sz="1100" b="1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Domande per la discussione:</a:t>
            </a:r>
            <a:r>
              <a:rPr lang="en-US" sz="1100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Quale messaggio ti colpisce di più? Perché questi leader hanno scelto la non violenza invece della vendetta? Come possiamo applicare questi insegnamenti nella nostra vita quotidiana?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170" y="0"/>
            <a:ext cx="5822014" cy="8229734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404170" y="0"/>
            <a:ext cx="5822014" cy="8229734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756346" y="276700"/>
            <a:ext cx="4825848" cy="314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363840">
              <a:lnSpc>
                <a:spcPts val="2467"/>
              </a:lnSpc>
            </a:pPr>
            <a:r>
              <a:rPr lang="en-US" sz="197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Guerra e Pace: Una Sfida Contemporanea</a:t>
            </a:r>
            <a:endParaRPr lang="en-US" sz="197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 2"/>
          <p:cNvSpPr/>
          <p:nvPr/>
        </p:nvSpPr>
        <p:spPr>
          <a:xfrm>
            <a:off x="4756346" y="742067"/>
            <a:ext cx="5117662" cy="804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363840">
              <a:lnSpc>
                <a:spcPts val="1253"/>
              </a:lnSpc>
            </a:pPr>
            <a:r>
              <a:rPr lang="en-US" sz="776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guerra continua a segnare il nostro tempo: conflitti come quello tra Russia e Ucraina, o tra Israele e Palestina, mostrano quanto la violenza sia ancora presente e devastante. Le cause sono molteplici: politiche, economiche, religiose, e spesso nascondono interessi nascosti dietro motivazioni apparenti. Oggi più che mai, la pace non è solo un desiderio, ma una necessità urgente per fermare la sofferenza di milioni di persone innocenti e per costruire un futuro migliore.</a:t>
            </a:r>
            <a:endParaRPr lang="en-US" sz="77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3"/>
          <p:cNvSpPr/>
          <p:nvPr/>
        </p:nvSpPr>
        <p:spPr>
          <a:xfrm>
            <a:off x="4756346" y="1660246"/>
            <a:ext cx="5117662" cy="482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363840">
              <a:lnSpc>
                <a:spcPts val="1253"/>
              </a:lnSpc>
            </a:pPr>
            <a:r>
              <a:rPr lang="en-US" sz="776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Papa Leone XIV, una voce autorevole e coraggiosa nel 2025, ha ricordato che la guerra è un incubo antico travestito da modernità e che la pace richiede impegno, dialogo e responsabilità da parte di tutti. Le sue parole risuonano come un appello universale alla coscienza dell'umanità.</a:t>
            </a:r>
            <a:endParaRPr lang="en-US" sz="77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 4"/>
          <p:cNvSpPr/>
          <p:nvPr/>
        </p:nvSpPr>
        <p:spPr>
          <a:xfrm>
            <a:off x="4907251" y="2369621"/>
            <a:ext cx="4966757" cy="643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363840">
              <a:lnSpc>
                <a:spcPts val="1253"/>
              </a:lnSpc>
            </a:pPr>
            <a:r>
              <a:rPr lang="en-US" sz="776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«Non è la pace a essere un sogno, è la guerra a essere un incubo antico travestito da modernità. Moriranno i bambini – come stanno già morendo – se non sapremo fermare questa spirale di violenza. La pace è possibile solo se fondata su verità, giustizia, amore e libertà. Dobbiamo scegliere la via del dialogo e del rispetto reciproco, non quella delle armi e dell'odio.»</a:t>
            </a:r>
            <a:endParaRPr lang="en-US" sz="77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5"/>
          <p:cNvSpPr/>
          <p:nvPr/>
        </p:nvSpPr>
        <p:spPr>
          <a:xfrm>
            <a:off x="4907251" y="3126802"/>
            <a:ext cx="4966757" cy="160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363840">
              <a:lnSpc>
                <a:spcPts val="1253"/>
              </a:lnSpc>
            </a:pPr>
            <a:r>
              <a:rPr lang="en-US" sz="776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— Papa Leone XIV, 2025</a:t>
            </a:r>
            <a:endParaRPr lang="en-US" sz="77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756346" y="2256430"/>
            <a:ext cx="12129" cy="1144561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10" name="Shape 7"/>
          <p:cNvSpPr/>
          <p:nvPr/>
        </p:nvSpPr>
        <p:spPr>
          <a:xfrm>
            <a:off x="4756346" y="3514182"/>
            <a:ext cx="1638829" cy="2387909"/>
          </a:xfrm>
          <a:prstGeom prst="roundRect">
            <a:avLst>
              <a:gd name="adj" fmla="val 2579"/>
            </a:avLst>
          </a:prstGeom>
          <a:solidFill>
            <a:srgbClr val="E1E1EA"/>
          </a:solidFill>
          <a:ln w="15240">
            <a:solidFill>
              <a:srgbClr val="1B1B27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4862998" y="3620834"/>
            <a:ext cx="301858" cy="301859"/>
          </a:xfrm>
          <a:prstGeom prst="roundRect">
            <a:avLst>
              <a:gd name="adj" fmla="val 12053420"/>
            </a:avLst>
          </a:prstGeom>
          <a:solidFill>
            <a:srgbClr val="1B1B27"/>
          </a:solidFill>
          <a:ln/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008" y="3686835"/>
            <a:ext cx="135839" cy="16981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4862998" y="4023281"/>
            <a:ext cx="1257893" cy="157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363840">
              <a:lnSpc>
                <a:spcPts val="1233"/>
              </a:lnSpc>
            </a:pPr>
            <a:r>
              <a:rPr lang="en-US" sz="975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Attività di lettura</a:t>
            </a:r>
            <a:endParaRPr lang="en-US" sz="97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4862998" y="4240850"/>
            <a:ext cx="1425524" cy="804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363840">
              <a:lnSpc>
                <a:spcPts val="1253"/>
              </a:lnSpc>
            </a:pPr>
            <a:r>
              <a:rPr lang="en-US" sz="776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Leggi con attenzione il discorso di Papa Leone XIV. Rifletti su cosa significhi per te la pace e perché è così difficile ottenerla nel mondo di oggi.</a:t>
            </a:r>
            <a:endParaRPr lang="en-US" sz="77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6495762" y="3514182"/>
            <a:ext cx="1638829" cy="2387909"/>
          </a:xfrm>
          <a:prstGeom prst="roundRect">
            <a:avLst>
              <a:gd name="adj" fmla="val 2579"/>
            </a:avLst>
          </a:prstGeom>
          <a:solidFill>
            <a:srgbClr val="E1E1EA"/>
          </a:solidFill>
          <a:ln w="15240">
            <a:solidFill>
              <a:srgbClr val="1B1B27"/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6602415" y="3620834"/>
            <a:ext cx="301858" cy="301859"/>
          </a:xfrm>
          <a:prstGeom prst="roundRect">
            <a:avLst>
              <a:gd name="adj" fmla="val 12053420"/>
            </a:avLst>
          </a:prstGeom>
          <a:solidFill>
            <a:srgbClr val="1B1B27"/>
          </a:solidFill>
          <a:ln/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5424" y="3686835"/>
            <a:ext cx="135839" cy="16981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602415" y="4023281"/>
            <a:ext cx="1335833" cy="157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363840">
              <a:lnSpc>
                <a:spcPts val="1233"/>
              </a:lnSpc>
            </a:pPr>
            <a:r>
              <a:rPr lang="en-US" sz="975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Domande di riflessione</a:t>
            </a:r>
            <a:endParaRPr lang="en-US" sz="97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 14"/>
          <p:cNvSpPr/>
          <p:nvPr/>
        </p:nvSpPr>
        <p:spPr>
          <a:xfrm>
            <a:off x="6602415" y="4240850"/>
            <a:ext cx="1425524" cy="482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36440" indent="-136440" defTabSz="363840">
              <a:lnSpc>
                <a:spcPts val="1253"/>
              </a:lnSpc>
              <a:buSzPct val="100000"/>
              <a:buFontTx/>
              <a:buChar char="•"/>
            </a:pPr>
            <a:r>
              <a:rPr lang="en-US" sz="776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Quali sono le cause principali delle guerre contemporanee?</a:t>
            </a:r>
            <a:endParaRPr lang="en-US" sz="77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xt 15"/>
          <p:cNvSpPr/>
          <p:nvPr/>
        </p:nvSpPr>
        <p:spPr>
          <a:xfrm>
            <a:off x="6602415" y="4759047"/>
            <a:ext cx="1425524" cy="3219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36440" indent="-136440" defTabSz="363840">
              <a:lnSpc>
                <a:spcPts val="1253"/>
              </a:lnSpc>
              <a:buSzPct val="100000"/>
              <a:buFontTx/>
              <a:buChar char="•"/>
            </a:pPr>
            <a:r>
              <a:rPr lang="en-US" sz="776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Perché la pace sembra così difficile da raggiungere?</a:t>
            </a:r>
            <a:endParaRPr lang="en-US" sz="77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 16"/>
          <p:cNvSpPr/>
          <p:nvPr/>
        </p:nvSpPr>
        <p:spPr>
          <a:xfrm>
            <a:off x="6602415" y="5116245"/>
            <a:ext cx="1425524" cy="3219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36440" indent="-136440" defTabSz="363840">
              <a:lnSpc>
                <a:spcPts val="1253"/>
              </a:lnSpc>
              <a:buSzPct val="100000"/>
              <a:buFontTx/>
              <a:buChar char="•"/>
            </a:pPr>
            <a:r>
              <a:rPr lang="en-US" sz="776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Come possiamo contribuire a costruire la pace?</a:t>
            </a:r>
            <a:endParaRPr lang="en-US" sz="77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Text 17"/>
          <p:cNvSpPr/>
          <p:nvPr/>
        </p:nvSpPr>
        <p:spPr>
          <a:xfrm>
            <a:off x="6602415" y="5473444"/>
            <a:ext cx="1425524" cy="3219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36440" indent="-136440" defTabSz="363840">
              <a:lnSpc>
                <a:spcPts val="1253"/>
              </a:lnSpc>
              <a:buSzPct val="100000"/>
              <a:buFontTx/>
              <a:buChar char="•"/>
            </a:pPr>
            <a:r>
              <a:rPr lang="en-US" sz="776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Cosa ti colpisce di più nel discorso?</a:t>
            </a:r>
            <a:endParaRPr lang="en-US" sz="77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Shape 18"/>
          <p:cNvSpPr/>
          <p:nvPr/>
        </p:nvSpPr>
        <p:spPr>
          <a:xfrm>
            <a:off x="8235179" y="3514182"/>
            <a:ext cx="1638829" cy="2387909"/>
          </a:xfrm>
          <a:prstGeom prst="roundRect">
            <a:avLst>
              <a:gd name="adj" fmla="val 2579"/>
            </a:avLst>
          </a:prstGeom>
          <a:solidFill>
            <a:srgbClr val="E1E1EA"/>
          </a:solidFill>
          <a:ln w="15240">
            <a:solidFill>
              <a:srgbClr val="1B1B27"/>
            </a:solidFill>
            <a:prstDash val="solid"/>
          </a:ln>
        </p:spPr>
      </p:sp>
      <p:sp>
        <p:nvSpPr>
          <p:cNvPr id="24" name="Shape 19"/>
          <p:cNvSpPr/>
          <p:nvPr/>
        </p:nvSpPr>
        <p:spPr>
          <a:xfrm>
            <a:off x="8341831" y="3620834"/>
            <a:ext cx="301858" cy="301859"/>
          </a:xfrm>
          <a:prstGeom prst="roundRect">
            <a:avLst>
              <a:gd name="adj" fmla="val 12053420"/>
            </a:avLst>
          </a:prstGeom>
          <a:solidFill>
            <a:srgbClr val="1B1B27"/>
          </a:solidFill>
          <a:ln/>
        </p:spPr>
      </p:sp>
      <p:pic>
        <p:nvPicPr>
          <p:cNvPr id="2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4841" y="3686835"/>
            <a:ext cx="135839" cy="169810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8341831" y="4023281"/>
            <a:ext cx="1257893" cy="157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363840">
              <a:lnSpc>
                <a:spcPts val="1233"/>
              </a:lnSpc>
            </a:pPr>
            <a:r>
              <a:rPr lang="en-US" sz="975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Attività di scrittura</a:t>
            </a:r>
            <a:endParaRPr lang="en-US" sz="97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 21"/>
          <p:cNvSpPr/>
          <p:nvPr/>
        </p:nvSpPr>
        <p:spPr>
          <a:xfrm>
            <a:off x="8341831" y="4240850"/>
            <a:ext cx="1425524" cy="965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363840">
              <a:lnSpc>
                <a:spcPts val="1253"/>
              </a:lnSpc>
            </a:pPr>
            <a:r>
              <a:rPr lang="en-US" sz="776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Scrivi un breve testo (circa 100 parole) in cui esprimi il tuo pensiero personale sulla pace: cosa significa per te e cosa vorresti vedere cambiare nel mondo per vivere in pace.</a:t>
            </a:r>
            <a:endParaRPr lang="en-US" sz="77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Shape 22"/>
          <p:cNvSpPr/>
          <p:nvPr/>
        </p:nvSpPr>
        <p:spPr>
          <a:xfrm>
            <a:off x="4756346" y="6002680"/>
            <a:ext cx="5117662" cy="1155316"/>
          </a:xfrm>
          <a:prstGeom prst="roundRect">
            <a:avLst>
              <a:gd name="adj" fmla="val 3658"/>
            </a:avLst>
          </a:prstGeom>
          <a:solidFill>
            <a:srgbClr val="E1E1EA"/>
          </a:solidFill>
          <a:ln w="15240">
            <a:solidFill>
              <a:srgbClr val="1B1B27"/>
            </a:solidFill>
            <a:prstDash val="solid"/>
          </a:ln>
        </p:spPr>
      </p:sp>
      <p:sp>
        <p:nvSpPr>
          <p:cNvPr id="29" name="Shape 23"/>
          <p:cNvSpPr/>
          <p:nvPr/>
        </p:nvSpPr>
        <p:spPr>
          <a:xfrm>
            <a:off x="4862998" y="6109332"/>
            <a:ext cx="301858" cy="301859"/>
          </a:xfrm>
          <a:prstGeom prst="roundRect">
            <a:avLst>
              <a:gd name="adj" fmla="val 12053420"/>
            </a:avLst>
          </a:prstGeom>
          <a:solidFill>
            <a:srgbClr val="1B1B27"/>
          </a:solidFill>
          <a:ln/>
        </p:spPr>
      </p:sp>
      <p:pic>
        <p:nvPicPr>
          <p:cNvPr id="3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6008" y="6175333"/>
            <a:ext cx="135839" cy="169810"/>
          </a:xfrm>
          <a:prstGeom prst="rect">
            <a:avLst/>
          </a:prstGeom>
        </p:spPr>
      </p:pic>
      <p:sp>
        <p:nvSpPr>
          <p:cNvPr id="31" name="Text 24"/>
          <p:cNvSpPr/>
          <p:nvPr/>
        </p:nvSpPr>
        <p:spPr>
          <a:xfrm>
            <a:off x="4862998" y="6511779"/>
            <a:ext cx="2029809" cy="157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363840">
              <a:lnSpc>
                <a:spcPts val="1233"/>
              </a:lnSpc>
            </a:pPr>
            <a:r>
              <a:rPr lang="en-US" sz="975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Attività creativa - Albero della Pace</a:t>
            </a:r>
            <a:endParaRPr lang="en-US" sz="97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Text 25"/>
          <p:cNvSpPr/>
          <p:nvPr/>
        </p:nvSpPr>
        <p:spPr>
          <a:xfrm>
            <a:off x="4862998" y="6729348"/>
            <a:ext cx="4904357" cy="3219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363840">
              <a:lnSpc>
                <a:spcPts val="1253"/>
              </a:lnSpc>
            </a:pPr>
            <a:r>
              <a:rPr lang="en-US" sz="776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Gli studenti devono creare fisicamente un albero della pace con foglie che rappresentano i valori importanti per la pace (come rispetto, dialogo, giustizia, amore, libertà, etc.).</a:t>
            </a:r>
            <a:endParaRPr lang="en-US" sz="776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896</Words>
  <Application>Microsoft Office PowerPoint</Application>
  <PresentationFormat>Personalizzato</PresentationFormat>
  <Paragraphs>55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12" baseType="lpstr">
      <vt:lpstr>Raleway</vt:lpstr>
      <vt:lpstr>Calibri</vt:lpstr>
      <vt:lpstr>Roboto</vt:lpstr>
      <vt:lpstr>Alexandria Semi Bold</vt:lpstr>
      <vt:lpstr>Sora Light</vt:lpstr>
      <vt:lpstr>Arial</vt:lpstr>
      <vt:lpstr>Office Theme</vt:lpstr>
      <vt:lpstr>1_Office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Sara Porcelli</cp:lastModifiedBy>
  <cp:revision>2</cp:revision>
  <dcterms:created xsi:type="dcterms:W3CDTF">2025-10-13T16:58:11Z</dcterms:created>
  <dcterms:modified xsi:type="dcterms:W3CDTF">2025-10-13T17:01:24Z</dcterms:modified>
</cp:coreProperties>
</file>